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8" r:id="rId1"/>
  </p:sldMasterIdLst>
  <p:notesMasterIdLst>
    <p:notesMasterId r:id="rId17"/>
  </p:notesMasterIdLst>
  <p:sldIdLst>
    <p:sldId id="256" r:id="rId2"/>
    <p:sldId id="272" r:id="rId3"/>
    <p:sldId id="274" r:id="rId4"/>
    <p:sldId id="264" r:id="rId5"/>
    <p:sldId id="261" r:id="rId6"/>
    <p:sldId id="273" r:id="rId7"/>
    <p:sldId id="260" r:id="rId8"/>
    <p:sldId id="263" r:id="rId9"/>
    <p:sldId id="271" r:id="rId10"/>
    <p:sldId id="266" r:id="rId11"/>
    <p:sldId id="268" r:id="rId12"/>
    <p:sldId id="269" r:id="rId13"/>
    <p:sldId id="275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2" autoAdjust="0"/>
  </p:normalViewPr>
  <p:slideViewPr>
    <p:cSldViewPr snapToObjects="1">
      <p:cViewPr varScale="1">
        <p:scale>
          <a:sx n="64" d="100"/>
          <a:sy n="64" d="100"/>
        </p:scale>
        <p:origin x="129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2022. 03. 08.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7524" y="836712"/>
            <a:ext cx="8568952" cy="2520280"/>
          </a:xfrm>
        </p:spPr>
        <p:txBody>
          <a:bodyPr/>
          <a:lstStyle/>
          <a:p>
            <a:r>
              <a:rPr lang="hu-HU" sz="3600" dirty="0"/>
              <a:t>Módszertani koncepció bemutatása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27" y="6381328"/>
            <a:ext cx="871804" cy="323116"/>
          </a:xfrm>
          <a:prstGeom prst="rect">
            <a:avLst/>
          </a:prstGeom>
        </p:spPr>
      </p:pic>
      <p:sp>
        <p:nvSpPr>
          <p:cNvPr id="4" name="Cím 1">
            <a:extLst>
              <a:ext uri="{FF2B5EF4-FFF2-40B4-BE49-F238E27FC236}">
                <a16:creationId xmlns:a16="http://schemas.microsoft.com/office/drawing/2014/main" id="{B3388CFE-B4AC-44F0-A167-E0DFF96375B1}"/>
              </a:ext>
            </a:extLst>
          </p:cNvPr>
          <p:cNvSpPr txBox="1">
            <a:spLocks/>
          </p:cNvSpPr>
          <p:nvPr/>
        </p:nvSpPr>
        <p:spPr>
          <a:xfrm>
            <a:off x="1691680" y="5589240"/>
            <a:ext cx="8568952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sz="2800" dirty="0"/>
              <a:t>2022. 03. 08. 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50405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Kérdőívek tematikus felépítése</a:t>
            </a:r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A68CE6AE-635F-47FF-BB1A-9F9B6F094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799731"/>
              </p:ext>
            </p:extLst>
          </p:nvPr>
        </p:nvGraphicFramePr>
        <p:xfrm>
          <a:off x="-4868" y="661229"/>
          <a:ext cx="9144000" cy="619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516">
                  <a:extLst>
                    <a:ext uri="{9D8B030D-6E8A-4147-A177-3AD203B41FA5}">
                      <a16:colId xmlns:a16="http://schemas.microsoft.com/office/drawing/2014/main" val="3176947424"/>
                    </a:ext>
                  </a:extLst>
                </a:gridCol>
                <a:gridCol w="2294336">
                  <a:extLst>
                    <a:ext uri="{9D8B030D-6E8A-4147-A177-3AD203B41FA5}">
                      <a16:colId xmlns:a16="http://schemas.microsoft.com/office/drawing/2014/main" val="3947452215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426452"/>
                    </a:ext>
                  </a:extLst>
                </a:gridCol>
                <a:gridCol w="2334884">
                  <a:extLst>
                    <a:ext uri="{9D8B030D-6E8A-4147-A177-3AD203B41FA5}">
                      <a16:colId xmlns:a16="http://schemas.microsoft.com/office/drawing/2014/main" val="111425022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Téma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Lakossági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400" b="1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Gazdálkodó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Állami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0713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Kérdezett háttere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Alap demográfia, kapcsolati háló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Cégprofil és jellemzők, Válaszadó pozíciója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Alap demográfia, munkahelyi közérzet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90978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Felvezetés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Hétköznapi becsületesség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Üzleti és vállalati etika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Hivatás etika, szervezeti  kultúra, becsületesség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9767421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Korrupció fogalma és következményei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Definíció, szituációk (nem) szankcionálása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Definíció, szituációk (nem) szankcionálása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Definíció, szituációk (nem) szankcionálása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45126078"/>
                  </a:ext>
                </a:extLst>
              </a:tr>
              <a:tr h="660331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Korrupció elterjedtsége egyes szakmákban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50 szakma megítélése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Üzleti szféra + további szakmák megítélése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Ágazatspecifikus szakmák + további szakmák megítélése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4723958"/>
                  </a:ext>
                </a:extLst>
              </a:tr>
              <a:tr h="641242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Korrupció mértéke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Térben (nagyvilágtól közvetlen környezetig) Időben (korszakok)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Térben (nagyvilágtól közvetlen környezetig) Időben (korszakok)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Térben (nagyvilágtól közvetlen környezetig)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3195685"/>
                  </a:ext>
                </a:extLst>
              </a:tr>
              <a:tr h="638343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Korrupció a nyilvánosságban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Média- és hírfogyasztás, Hírek ismerete, tálalásuk megítélése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Médiafogyasztás, ágazati korrupciós hírek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Média- és hírfogyasztás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6791684"/>
                  </a:ext>
                </a:extLst>
              </a:tr>
              <a:tr h="535602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Közvetlen tapasztalat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Korrumpálás érzékelése, elkövetése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Korrumpálás érzékelése, elkövetése, Következmények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Munkahelyi tapasztalatok, Következmények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8306994"/>
                  </a:ext>
                </a:extLst>
              </a:tr>
              <a:tr h="535602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Korrupciós magatartás elterjedtsége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többség döntése korrupciós helyzetben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Pályázatok, közbeszerzés, ellenőrzés, engedélyezés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többség / munkatársai döntése korrupciós helyzetben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6948600"/>
                  </a:ext>
                </a:extLst>
              </a:tr>
              <a:tr h="535602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Bejelentés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Szándék, Szervezetek ismerete és bizalom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Szándék, Szervezetek ismerete és bizalom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Szándék, Szervezetek ismerete és bizalom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6063688"/>
                  </a:ext>
                </a:extLst>
              </a:tr>
              <a:tr h="535602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Elégedettség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Vonatkozó állami tevékenységgel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Vonatkozó állami tevékenységgel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Vonatkozó munkahelyi és állami tevékenységgel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266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05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50405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Kérdőívek kidolgozottsági fázisa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5A2459C8-D742-4F2F-ABCC-04E6547B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184576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endParaRPr lang="hu-HU" sz="6400" dirty="0"/>
          </a:p>
          <a:p>
            <a:pPr marL="180000" lvl="1">
              <a:spcBef>
                <a:spcPts val="0"/>
              </a:spcBef>
            </a:pPr>
            <a:endParaRPr lang="hu-HU" sz="18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FF93921-579B-424E-9263-A2F96843CBCF}"/>
              </a:ext>
            </a:extLst>
          </p:cNvPr>
          <p:cNvSpPr txBox="1"/>
          <p:nvPr/>
        </p:nvSpPr>
        <p:spPr>
          <a:xfrm>
            <a:off x="-8113" y="620688"/>
            <a:ext cx="9144000" cy="59407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lépcső: A kérdőív kipróbálása a lekérdezési idő megállapításához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>
              <a:lnSpc>
                <a:spcPct val="107000"/>
              </a:lnSpc>
              <a:spcAft>
                <a:spcPts val="0"/>
              </a:spcAft>
            </a:pP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Ebben a lépcsőben a kérdőívet készítők egymás között, illetve közeli munkatársaik, ismerőseik körében próbafelvételt készítenek. A lépcső célja, hogy a kutató ne csak írásban találkozzon a kérdéseivel, élőszóban hallja az alkalmazott megfogalmazásokat, kipróbálásra kerüljön a kártyafüzet, illetve, hogy felmérésre kerüljön a kérdőív teljes hossza mellett, az egyes kérdésblokkok, komplexebb kérdésstruktúrák lekérdezési </a:t>
            </a:r>
            <a:r>
              <a:rPr lang="hu-H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idejei</a:t>
            </a:r>
            <a:r>
              <a:rPr lang="hu-H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is. Ez alapján pedig eldönthető legyen, hogy szűkséges-e a kérdőív rövidítése.</a:t>
            </a:r>
          </a:p>
          <a:p>
            <a:pPr marL="88900">
              <a:lnSpc>
                <a:spcPct val="107000"/>
              </a:lnSpc>
              <a:spcAft>
                <a:spcPts val="0"/>
              </a:spcAft>
            </a:pPr>
            <a:r>
              <a:rPr lang="hu-H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Felelős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Módszertanfejlesztés része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u-H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lépcső: A kérdőív kognitív tesztelése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>
              <a:lnSpc>
                <a:spcPct val="107000"/>
              </a:lnSpc>
            </a:pPr>
            <a:r>
              <a:rPr lang="hu-H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Ebben a lépcsőben kiemelten fontos annak biztosítása, hogy a kutatásban résztvevő kérdezőbiztosok, relatív nagyszámú, a társadalom széles </a:t>
            </a:r>
            <a:r>
              <a:rPr lang="hu-HU" sz="1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rétegeit</a:t>
            </a:r>
            <a:r>
              <a:rPr lang="hu-H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 felölelő tesztalannyal próbálják ki a kérdőívet. Különösen fontos az alacsony iskolázottságúak bevonása a tesztelési folyamatba, melynek célja egyfelől annak felmérése, hogy a kérdőív megfogalmazásai közérthetők-e, a kérdőívben használt fogalmak alatt a tesztalanyok ugyanazt értik-e a kutatói szándéknak megfelelően. Másfelől tesztelésre kerül, hogy a kérdezőbiztosok a kérdőív használata során a kérdezőbiztosi utasításokat be tudják-e tartani, a kérdések megfogalmazásait – önként vagy szándékosan – hol és miért változtatják meg.</a:t>
            </a:r>
          </a:p>
          <a:p>
            <a:pPr marL="88900">
              <a:lnSpc>
                <a:spcPct val="107000"/>
              </a:lnSpc>
              <a:spcAft>
                <a:spcPts val="0"/>
              </a:spcAft>
            </a:pPr>
            <a:r>
              <a:rPr lang="hu-H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Felelős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lekérdezést végző szervezetnek kell gondoskodni az előzetes kognitív tesztelésről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u-H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lépcső: A kérdőív technikai tesztelése</a:t>
            </a:r>
            <a:endParaRPr lang="hu-H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8900">
              <a:lnSpc>
                <a:spcPct val="107000"/>
              </a:lnSpc>
              <a:spcAft>
                <a:spcPts val="0"/>
              </a:spcAft>
            </a:pPr>
            <a:r>
              <a:rPr lang="hu-HU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A széles körben elterjedt, hatékony személyes adatfelvételi technikák (CAPI, TAPI) esetében is szükséges a kérdőív programozása – ez az online kérdőíveknél magától értetődő. A használt programozási megoldás lehetőségei és korlátjai (standardnak tekintett kérdéstípusok, feltételek beállítása, listakezelés, stb.) a kérdőív szerkezeti változásait is maga után vonhatja. Ezért mindenképpen szükséges a tesztelés, mely során fokozottan figyelni kell a kérdőív logikai feltételeinek megfelelő leprogramozottságára.</a:t>
            </a:r>
          </a:p>
          <a:p>
            <a:pPr marL="88900">
              <a:lnSpc>
                <a:spcPct val="107000"/>
              </a:lnSpc>
              <a:spcAft>
                <a:spcPts val="800"/>
              </a:spcAft>
            </a:pPr>
            <a:r>
              <a:rPr lang="hu-H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Felelős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lekérdezést végző szervezetnek kell gondoskodni a technikai tesztelésről</a:t>
            </a:r>
          </a:p>
        </p:txBody>
      </p:sp>
    </p:spTree>
    <p:extLst>
      <p:ext uri="{BB962C8B-B14F-4D97-AF65-F5344CB8AC3E}">
        <p14:creationId xmlns:p14="http://schemas.microsoft.com/office/powerpoint/2010/main" val="4778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86409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NÉHÁNY Kiemelt mutató a lakossági kérdőív alapján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5A2459C8-D742-4F2F-ABCC-04E6547B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28" y="1268760"/>
            <a:ext cx="8640352" cy="54726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hu-HU" sz="2400" dirty="0"/>
              <a:t>Hétköznapi becsületesség indexe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Szakmák általános korrumpálhatósági indexe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Korrupciós szituációk köre és előfordulási gyakorisága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Korrupciós szint megítélése Magyarországon 0-10 skálán a viszonyszámok tükrében (EU, KKE, </a:t>
            </a:r>
            <a:r>
              <a:rPr lang="hu-HU" sz="2400" dirty="0" err="1"/>
              <a:t>stb</a:t>
            </a:r>
            <a:r>
              <a:rPr lang="hu-HU" sz="2400" dirty="0"/>
              <a:t>)</a:t>
            </a:r>
          </a:p>
          <a:p>
            <a:pPr>
              <a:lnSpc>
                <a:spcPct val="120000"/>
              </a:lnSpc>
            </a:pPr>
            <a:r>
              <a:rPr lang="hu-HU" sz="2400" dirty="0"/>
              <a:t>Korrupciós szint trendjének megítélése 0-10 skálán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Az érzékelt korrupciós ügyek megjelenése a nyilvános térben (index)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Saját közvetett és közvetlen korrupciós tapasztalatról beszámolók aránya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Társadalmi korrumpálási szándék indexe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Korrupció jelentési hajlandóság indexe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Elégedettség a korrupció megelőzésével és feltárásával kapcsolatban</a:t>
            </a:r>
          </a:p>
          <a:p>
            <a:pPr lvl="0">
              <a:lnSpc>
                <a:spcPct val="120000"/>
              </a:lnSpc>
            </a:pPr>
            <a:endParaRPr lang="hu-HU" sz="2400" dirty="0"/>
          </a:p>
          <a:p>
            <a:pPr lvl="0">
              <a:lnSpc>
                <a:spcPct val="120000"/>
              </a:lnSpc>
            </a:pPr>
            <a:endParaRPr lang="hu-HU" sz="2400" dirty="0"/>
          </a:p>
          <a:p>
            <a:pPr lvl="0">
              <a:lnSpc>
                <a:spcPct val="120000"/>
              </a:lnSpc>
            </a:pPr>
            <a:endParaRPr lang="hu-HU" sz="2400" dirty="0"/>
          </a:p>
          <a:p>
            <a:pPr lvl="0">
              <a:lnSpc>
                <a:spcPct val="120000"/>
              </a:lnSpc>
            </a:pPr>
            <a:endParaRPr lang="hu-HU" sz="6400" dirty="0"/>
          </a:p>
          <a:p>
            <a:pPr marL="180000" lvl="1">
              <a:spcBef>
                <a:spcPts val="0"/>
              </a:spcBef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61288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864096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Transzparencia biztosítása és </a:t>
            </a:r>
            <a:r>
              <a:rPr lang="hu-HU"/>
              <a:t>az adatok közreadás</a:t>
            </a:r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5A2459C8-D742-4F2F-ABCC-04E6547B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28" y="1268760"/>
            <a:ext cx="8640352" cy="547260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hu-HU" sz="2400" dirty="0"/>
              <a:t>Megrendelő, finanszírozó és céljai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Megvalósító és a függetlenségét biztosító működési modell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Adatfelvételt végző és az alkalmazott szakmai standardok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Módszertan megismerhetősége olyan részletezettséggel, mely biztosítja a megismételhetőséget</a:t>
            </a:r>
          </a:p>
          <a:p>
            <a:pPr>
              <a:lnSpc>
                <a:spcPct val="120000"/>
              </a:lnSpc>
            </a:pPr>
            <a:r>
              <a:rPr lang="hu-HU" sz="2400" dirty="0"/>
              <a:t>Mintavételi tervek, mérőeszközök megismerhetőségének biztosítása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Publikált mutatók definíciói, számítási módjának részletes bemutatása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Felhasznált adatok forrásának megjelenítése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Mért adatok esetében mérési intervallum bemutatása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Mögöttes adatbázisok hozzáférésének biztosítása másodelemzések céljából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Mutatók értéke mellé elemzések, leírások, kereszthatások bemutatása</a:t>
            </a:r>
          </a:p>
          <a:p>
            <a:pPr lvl="0">
              <a:lnSpc>
                <a:spcPct val="120000"/>
              </a:lnSpc>
            </a:pPr>
            <a:r>
              <a:rPr lang="hu-HU" sz="2400" dirty="0"/>
              <a:t>Keresési, leválogatási lehetőségek a célcsoportok igényeinek megfelelően (policy </a:t>
            </a:r>
            <a:r>
              <a:rPr lang="hu-HU" sz="2400" dirty="0" err="1"/>
              <a:t>maker</a:t>
            </a:r>
            <a:r>
              <a:rPr lang="hu-HU" sz="2400" dirty="0"/>
              <a:t>, kutatók, szakmai érdeklődők, lakosság)</a:t>
            </a:r>
          </a:p>
          <a:p>
            <a:pPr lvl="0">
              <a:lnSpc>
                <a:spcPct val="120000"/>
              </a:lnSpc>
            </a:pPr>
            <a:endParaRPr lang="hu-HU" sz="2400" dirty="0"/>
          </a:p>
          <a:p>
            <a:pPr lvl="0">
              <a:lnSpc>
                <a:spcPct val="120000"/>
              </a:lnSpc>
            </a:pPr>
            <a:endParaRPr lang="hu-HU" sz="2400" dirty="0"/>
          </a:p>
          <a:p>
            <a:pPr lvl="0">
              <a:lnSpc>
                <a:spcPct val="120000"/>
              </a:lnSpc>
            </a:pPr>
            <a:endParaRPr lang="hu-HU" sz="6400" dirty="0"/>
          </a:p>
          <a:p>
            <a:pPr marL="180000" lvl="1">
              <a:spcBef>
                <a:spcPts val="0"/>
              </a:spcBef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668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1080120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Az módszertan elkészítése utáni további lehetséges feladatok</a:t>
            </a:r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5A2459C8-D742-4F2F-ABCC-04E6547BB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08" y="1556792"/>
            <a:ext cx="8856984" cy="5616624"/>
          </a:xfrm>
        </p:spPr>
        <p:txBody>
          <a:bodyPr>
            <a:normAutofit fontScale="32500" lnSpcReduction="20000"/>
          </a:bodyPr>
          <a:lstStyle/>
          <a:p>
            <a:pPr lvl="0">
              <a:lnSpc>
                <a:spcPct val="120000"/>
              </a:lnSpc>
            </a:pPr>
            <a:r>
              <a:rPr lang="hu-HU" sz="7400" dirty="0"/>
              <a:t>Elkészült módszertan bemutatása (</a:t>
            </a:r>
            <a:r>
              <a:rPr lang="hu-HU" sz="7400" b="1" dirty="0"/>
              <a:t>workshop, konferencia</a:t>
            </a:r>
            <a:r>
              <a:rPr lang="hu-HU" sz="7400" dirty="0"/>
              <a:t>)</a:t>
            </a:r>
          </a:p>
          <a:p>
            <a:pPr lvl="0">
              <a:lnSpc>
                <a:spcPct val="120000"/>
              </a:lnSpc>
            </a:pPr>
            <a:r>
              <a:rPr lang="hu-HU" sz="7400" b="1" dirty="0"/>
              <a:t>Erőforrás terv </a:t>
            </a:r>
            <a:r>
              <a:rPr lang="hu-HU" sz="7400" dirty="0"/>
              <a:t>készítése a minimális és optimális szakmai tartalom esetében </a:t>
            </a:r>
          </a:p>
          <a:p>
            <a:pPr lvl="0">
              <a:lnSpc>
                <a:spcPct val="120000"/>
              </a:lnSpc>
            </a:pPr>
            <a:r>
              <a:rPr lang="hu-HU" sz="7400" b="1" dirty="0"/>
              <a:t>Megvalósíthatósági terv </a:t>
            </a:r>
            <a:r>
              <a:rPr lang="hu-HU" sz="7400" dirty="0"/>
              <a:t>készítése az egyes kutatási fázisok egymásra épülését figyelembe véve</a:t>
            </a:r>
          </a:p>
          <a:p>
            <a:pPr lvl="0">
              <a:lnSpc>
                <a:spcPct val="120000"/>
              </a:lnSpc>
            </a:pPr>
            <a:r>
              <a:rPr lang="hu-HU" sz="7400" dirty="0"/>
              <a:t>Közreműködés az adatfelvételhez szükséges </a:t>
            </a:r>
            <a:r>
              <a:rPr lang="hu-HU" sz="7400" b="1" dirty="0"/>
              <a:t>beszerzés</a:t>
            </a:r>
            <a:r>
              <a:rPr lang="hu-HU" sz="7400" dirty="0"/>
              <a:t> előkészítésében, esetleg bírálatában</a:t>
            </a:r>
          </a:p>
          <a:p>
            <a:pPr lvl="0">
              <a:lnSpc>
                <a:spcPct val="120000"/>
              </a:lnSpc>
            </a:pPr>
            <a:r>
              <a:rPr lang="hu-HU" sz="7400" b="1" dirty="0"/>
              <a:t>Kutatási terv </a:t>
            </a:r>
            <a:r>
              <a:rPr lang="hu-HU" sz="7400" dirty="0"/>
              <a:t>véleményezése</a:t>
            </a:r>
          </a:p>
          <a:p>
            <a:pPr lvl="0">
              <a:lnSpc>
                <a:spcPct val="120000"/>
              </a:lnSpc>
            </a:pPr>
            <a:r>
              <a:rPr lang="hu-HU" sz="7400" dirty="0"/>
              <a:t>Részvétel az </a:t>
            </a:r>
            <a:r>
              <a:rPr lang="hu-HU" sz="7400" b="1" dirty="0"/>
              <a:t>adatfelvételek</a:t>
            </a:r>
            <a:r>
              <a:rPr lang="hu-HU" sz="7400" dirty="0"/>
              <a:t> megvalósításának </a:t>
            </a:r>
            <a:r>
              <a:rPr lang="hu-HU" sz="7400" b="1" dirty="0"/>
              <a:t>minőségbiztosításában</a:t>
            </a:r>
          </a:p>
          <a:p>
            <a:pPr lvl="0">
              <a:lnSpc>
                <a:spcPct val="120000"/>
              </a:lnSpc>
            </a:pPr>
            <a:r>
              <a:rPr lang="hu-HU" sz="7400" dirty="0"/>
              <a:t>Részvétel az </a:t>
            </a:r>
            <a:r>
              <a:rPr lang="hu-HU" sz="7400" b="1" dirty="0"/>
              <a:t>eredmények feldolgozásában</a:t>
            </a:r>
            <a:r>
              <a:rPr lang="hu-HU" sz="7400" dirty="0"/>
              <a:t>, </a:t>
            </a:r>
            <a:r>
              <a:rPr lang="hu-HU" sz="7400" dirty="0" err="1"/>
              <a:t>disszeminálásában</a:t>
            </a:r>
            <a:endParaRPr lang="hu-HU" sz="7400" dirty="0"/>
          </a:p>
          <a:p>
            <a:pPr lvl="0">
              <a:lnSpc>
                <a:spcPct val="120000"/>
              </a:lnSpc>
            </a:pPr>
            <a:endParaRPr lang="hu-HU" sz="6400" dirty="0"/>
          </a:p>
          <a:p>
            <a:pPr lvl="0">
              <a:lnSpc>
                <a:spcPct val="120000"/>
              </a:lnSpc>
            </a:pPr>
            <a:endParaRPr lang="hu-HU" sz="6400" dirty="0"/>
          </a:p>
          <a:p>
            <a:pPr marL="180000" lvl="1">
              <a:spcBef>
                <a:spcPts val="0"/>
              </a:spcBef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397539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52928" cy="864096"/>
          </a:xfrm>
        </p:spPr>
        <p:txBody>
          <a:bodyPr/>
          <a:lstStyle/>
          <a:p>
            <a:pPr algn="ctr"/>
            <a:r>
              <a:rPr lang="hu-HU" dirty="0"/>
              <a:t>A módszertanfejlesztés Kerete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" y="1268760"/>
            <a:ext cx="9123394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2000" dirty="0"/>
              <a:t>Nemzeti Korrupcióellenes Stratégiához kapcsolódó 1328/2020. (VI. 19.) Korm. határozat a 14. és 15. pontjában rögzíti: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hu-HU" sz="2000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2000" dirty="0"/>
              <a:t>„Az Állami Számvevőszék (ÁSZ) iránymutatásának figyelembevételével, a Központi Statisztikai Hivatal (KSH) közreműködésével a Nemzeti Közszolgálati Egyetem (NKE) rektorának közreműködésével ki kell dolgozni a </a:t>
            </a:r>
            <a:r>
              <a:rPr lang="hu-HU" sz="2000" b="1" i="1" dirty="0"/>
              <a:t>Korrupcióérzékelés mérésének nemzeti sajátosságokat figyelembe vevő</a:t>
            </a:r>
            <a:r>
              <a:rPr lang="hu-HU" sz="2000" dirty="0"/>
              <a:t>, a Jó Állam Mutató rendszeréhez igazodó </a:t>
            </a:r>
            <a:r>
              <a:rPr lang="hu-HU" sz="2000" b="1" i="1" dirty="0"/>
              <a:t>módszertanát</a:t>
            </a:r>
            <a:r>
              <a:rPr lang="hu-HU" sz="2000" i="1" dirty="0"/>
              <a:t>.”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hu-HU" sz="2000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2000" dirty="0"/>
              <a:t>A feladat megvalósításának keretét a  KÖFOP-2.2.3-VEKOP-16-2016-00001 „</a:t>
            </a:r>
            <a:r>
              <a:rPr lang="hu-HU" sz="2000" i="1" dirty="0"/>
              <a:t>Kapacitásfejlesztés és szemléletformálás a korrupciós esetek nagyobb arányú felderítése, illetve megelőzése érdekében</a:t>
            </a:r>
            <a:r>
              <a:rPr lang="hu-HU" sz="2000" dirty="0"/>
              <a:t>” című projekt biztosította.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hu-HU" sz="2000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2000" dirty="0"/>
              <a:t>Megrendelő: Miniszterelnökség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u-HU" sz="2000" dirty="0"/>
              <a:t>Partnerek: ÁSZ, KSH, NVSZ</a:t>
            </a:r>
          </a:p>
        </p:txBody>
      </p:sp>
    </p:spTree>
    <p:extLst>
      <p:ext uri="{BB962C8B-B14F-4D97-AF65-F5344CB8AC3E}">
        <p14:creationId xmlns:p14="http://schemas.microsoft.com/office/powerpoint/2010/main" val="179725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52928" cy="864096"/>
          </a:xfrm>
        </p:spPr>
        <p:txBody>
          <a:bodyPr/>
          <a:lstStyle/>
          <a:p>
            <a:pPr algn="ctr"/>
            <a:r>
              <a:rPr lang="hu-HU" dirty="0"/>
              <a:t>A módszertanfejlesztés CÉLJAI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" y="1268760"/>
            <a:ext cx="9123394" cy="558924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Korrupcióérzékelés megismerésére alkalmas </a:t>
            </a:r>
            <a:r>
              <a:rPr lang="hu-HU" sz="2000" b="1" dirty="0"/>
              <a:t>mérőeszközök kidolgozás </a:t>
            </a:r>
            <a:r>
              <a:rPr lang="hu-HU" sz="2000" dirty="0"/>
              <a:t>a releváns célcsoportokban (összetett módszertan kvalitatív és kvantitatív elemekkel)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b="1" dirty="0"/>
              <a:t>Nemzeti sajátosságok </a:t>
            </a:r>
            <a:r>
              <a:rPr lang="hu-HU" sz="2000" dirty="0"/>
              <a:t>figyelembe vétele a mérőeszközfejlesztésben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Nemzetközi szakmai standardok, </a:t>
            </a:r>
            <a:r>
              <a:rPr lang="hu-HU" sz="2000" b="1" dirty="0"/>
              <a:t>jó gyakorlatok beemelése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Mérőeszköz fejlesztéshez szükséges </a:t>
            </a:r>
            <a:r>
              <a:rPr lang="hu-HU" sz="2000" b="1" dirty="0"/>
              <a:t>fogalmi keret kialakítása </a:t>
            </a:r>
            <a:r>
              <a:rPr lang="hu-HU" sz="2000" dirty="0"/>
              <a:t>és jelenségtér lehatárolás, vizsgálati fókuszok (tapasztalatok, attitűdök, kockázatok, korrupcióellenes eszközök) meghatározása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A </a:t>
            </a:r>
            <a:r>
              <a:rPr lang="hu-HU" sz="2000" b="1" dirty="0"/>
              <a:t>mérések érvényességének és megbízhatóságának biztosítása </a:t>
            </a:r>
            <a:r>
              <a:rPr lang="hu-HU" sz="2000" dirty="0"/>
              <a:t>a mintavételek, az adatfelvételi módok meghatározásával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A </a:t>
            </a:r>
            <a:r>
              <a:rPr lang="hu-HU" sz="2000" b="1" dirty="0"/>
              <a:t>módszertani transzparencia </a:t>
            </a:r>
            <a:r>
              <a:rPr lang="hu-HU" sz="2000" dirty="0"/>
              <a:t>biztosításának kidolgozása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u-HU" sz="2000" dirty="0"/>
              <a:t>A korrupció percepció megragadására alkalmas </a:t>
            </a:r>
            <a:r>
              <a:rPr lang="hu-HU" sz="2000" b="1" dirty="0"/>
              <a:t>mutatószett kialakítása </a:t>
            </a:r>
            <a:r>
              <a:rPr lang="hu-HU" sz="2000" dirty="0"/>
              <a:t>a potenciális felhasználói csoportok igényeihez (döntéshozók, -előkészítők, tudományos szféra, érdeklődők)</a:t>
            </a:r>
          </a:p>
        </p:txBody>
      </p:sp>
    </p:spTree>
    <p:extLst>
      <p:ext uri="{BB962C8B-B14F-4D97-AF65-F5344CB8AC3E}">
        <p14:creationId xmlns:p14="http://schemas.microsoft.com/office/powerpoint/2010/main" val="257970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52928" cy="864096"/>
          </a:xfrm>
        </p:spPr>
        <p:txBody>
          <a:bodyPr/>
          <a:lstStyle/>
          <a:p>
            <a:pPr algn="ctr"/>
            <a:r>
              <a:rPr lang="hu-HU" dirty="0"/>
              <a:t>A módszertanfejlesztés menete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6" y="1268760"/>
            <a:ext cx="9123394" cy="5589240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Módszertanfejlesztés kidolgozásának kerete – </a:t>
            </a:r>
            <a:r>
              <a:rPr lang="hu-HU" sz="2000" i="1" dirty="0"/>
              <a:t>Koncepcionális anyag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Szakirodalom feldolgozása – </a:t>
            </a:r>
            <a:r>
              <a:rPr lang="hu-HU" sz="2000" i="1" dirty="0"/>
              <a:t>Háttértanulmányok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Releváns empirikus kutatások feltárása – </a:t>
            </a:r>
            <a:r>
              <a:rPr lang="hu-HU" sz="2000" i="1" dirty="0"/>
              <a:t>Mérők katasztere, Kérdésbank</a:t>
            </a:r>
            <a:endParaRPr lang="hu-HU" sz="20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 err="1"/>
              <a:t>Célcsoportonkénti</a:t>
            </a:r>
            <a:r>
              <a:rPr lang="hu-HU" sz="2000" dirty="0"/>
              <a:t> fókuszcsoportok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1600" dirty="0"/>
              <a:t>Lakossági fókusz - 3 db (Budapest, Pécs)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1600" dirty="0"/>
              <a:t>Gazdálkodó szervezeti fókusz - 1 db</a:t>
            </a:r>
          </a:p>
          <a:p>
            <a:pPr marL="91440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1600" dirty="0"/>
              <a:t>Állami szervezetekben dolgozók (integritás tanácsadók) 1 db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Szakértői interjúk – 11 db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Workshop külső partnereknek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Mérőeszközök fejlesztése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Mérőeszközök kipróbálása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Tanulmány és útmutató készítése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Módszertan bemutatása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26209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KORRUPCIÓ MÉRTÉKE   </a:t>
            </a:r>
            <a:r>
              <a:rPr lang="hu-HU" sz="3500" b="1" dirty="0"/>
              <a:t>≠</a:t>
            </a:r>
            <a:r>
              <a:rPr lang="hu-HU" sz="2400" b="1" dirty="0"/>
              <a:t>   </a:t>
            </a:r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ÉRZÉKELT KORRUPCIÓ</a:t>
            </a:r>
          </a:p>
          <a:p>
            <a:pPr algn="ctr"/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Mitől függ a percepció?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u-HU" b="0" dirty="0"/>
              <a:t>Alapvető megfontolások:</a:t>
            </a:r>
            <a:br>
              <a:rPr lang="hu-HU" b="0" dirty="0"/>
            </a:br>
            <a:r>
              <a:rPr lang="hu-HU" dirty="0"/>
              <a:t>valóság és percepció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87623"/>
            <a:ext cx="8640960" cy="45091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Mit értünk a korrupció fogalma alatt?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Ezen korrupciós események tényleges gyakorisága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Korrupciós esetek feltárása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Feltárt korrupciók események nyilvánosságra kerülése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Ingerküszöb szerepe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Jogi és társadalmi normák szerepe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Saját (kérdezetti) korrupciós tapasztalatok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Adatszolgáltatási hajlandóság</a:t>
            </a:r>
          </a:p>
          <a:p>
            <a:pPr marL="514350" indent="-514350">
              <a:lnSpc>
                <a:spcPct val="134000"/>
              </a:lnSpc>
              <a:buFont typeface="+mj-lt"/>
              <a:buAutoNum type="arabicPeriod"/>
            </a:pPr>
            <a:r>
              <a:rPr lang="hu-HU" sz="2000" dirty="0"/>
              <a:t>Kontextuális tényezők (pl.: általános becsületesség, pártpreferencia)</a:t>
            </a:r>
          </a:p>
        </p:txBody>
      </p:sp>
    </p:spTree>
    <p:extLst>
      <p:ext uri="{BB962C8B-B14F-4D97-AF65-F5344CB8AC3E}">
        <p14:creationId xmlns:p14="http://schemas.microsoft.com/office/powerpoint/2010/main" val="138477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u-HU" b="0" dirty="0"/>
              <a:t>Alapvető megfontolások:</a:t>
            </a:r>
            <a:br>
              <a:rPr lang="hu-HU" b="0" dirty="0"/>
            </a:br>
            <a:r>
              <a:rPr lang="hu-HU" dirty="0"/>
              <a:t>NEMZETI SAJÁTOSSÁGOK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9036495" cy="54006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Jelenségek megragadásának fogalmi készlete (pl.: ajándékozás, </a:t>
            </a:r>
            <a:r>
              <a:rPr lang="hu-HU" sz="2000" dirty="0" err="1"/>
              <a:t>kiskapuzás</a:t>
            </a:r>
            <a:r>
              <a:rPr lang="hu-HU" sz="2000" dirty="0"/>
              <a:t>, baráti szívesség, megoldás okosba, mutyi)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Ágazatspecifikusság (pl.: hálapénz, paraszolvencia, kenő- és csúszópénzek, alkotmányos költség)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Társadalmi presztízse összefügg a bérjövedelem felett elérhető jövedelmekkel (orvos, politikus, üzletember)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Alacsony bérrel jellemezhető hiányszakmák esetében társadalmi norma (pl.: ápoló, szociális munkás, ügyintéző)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Történeti és térbeli kontextus: alacsony bérekre, korlátozott hozzáférés a rossz minőségű közszolgáltatásokhoz (pl.: áruhiány, lakáshiány, óvodai férőhelyek, egészségügyi ellátás)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Kicsi belső piac, nyelvi korlátok, korlátozott verseny, vállalkozás szerkezet 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/>
              <a:t>Üzleti etika alacsony szintje: „ami nincs tiltva, azt meg lehet tenni, sőt bolond az, aki nem teszi meg”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u-HU" sz="2000" dirty="0" err="1"/>
              <a:t>Kétosztatú</a:t>
            </a:r>
            <a:r>
              <a:rPr lang="hu-HU" sz="2000" dirty="0"/>
              <a:t> politikai és média tér, véleménybuborék</a:t>
            </a:r>
          </a:p>
        </p:txBody>
      </p:sp>
    </p:spTree>
    <p:extLst>
      <p:ext uri="{BB962C8B-B14F-4D97-AF65-F5344CB8AC3E}">
        <p14:creationId xmlns:p14="http://schemas.microsoft.com/office/powerpoint/2010/main" val="248637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60012" y="5482877"/>
            <a:ext cx="8432467" cy="1330499"/>
          </a:xfrm>
        </p:spPr>
        <p:txBody>
          <a:bodyPr>
            <a:normAutofit/>
          </a:bodyPr>
          <a:lstStyle/>
          <a:p>
            <a:r>
              <a:rPr lang="hu-H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Kiinduló definíció: </a:t>
            </a:r>
            <a:r>
              <a:rPr lang="hu-H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korrupció az állam által rendelkezésre bocsátott erőforrásokkal, döntési jogkörökkel való visszaélés magán célok érdekében.</a:t>
            </a:r>
            <a:endParaRPr lang="hu-HU" sz="2400" dirty="0"/>
          </a:p>
        </p:txBody>
      </p:sp>
      <p:pic>
        <p:nvPicPr>
          <p:cNvPr id="11" name="Tartalom helye 10">
            <a:extLst>
              <a:ext uri="{FF2B5EF4-FFF2-40B4-BE49-F238E27FC236}">
                <a16:creationId xmlns:a16="http://schemas.microsoft.com/office/drawing/2014/main" id="{13401B82-50DD-4000-A967-B5E4A3025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244600"/>
            <a:ext cx="5652309" cy="4200624"/>
          </a:xfrm>
        </p:spPr>
      </p:pic>
      <p:sp>
        <p:nvSpPr>
          <p:cNvPr id="9" name="Szöveg helye 2">
            <a:extLst>
              <a:ext uri="{FF2B5EF4-FFF2-40B4-BE49-F238E27FC236}">
                <a16:creationId xmlns:a16="http://schemas.microsoft.com/office/drawing/2014/main" id="{DF7CA7CE-F1E7-442A-BFA3-BA42BEFFFD5D}"/>
              </a:ext>
            </a:extLst>
          </p:cNvPr>
          <p:cNvSpPr txBox="1">
            <a:spLocks/>
          </p:cNvSpPr>
          <p:nvPr/>
        </p:nvSpPr>
        <p:spPr>
          <a:xfrm>
            <a:off x="6246440" y="1664804"/>
            <a:ext cx="2915816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Célcsoportok:</a:t>
            </a:r>
          </a:p>
          <a:p>
            <a:endParaRPr lang="hu-HU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Lakosság,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Gazdálkodó szervezetek,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Állami szférában dolgozók,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Média</a:t>
            </a:r>
            <a:endParaRPr lang="hu-HU" sz="2200" dirty="0"/>
          </a:p>
        </p:txBody>
      </p:sp>
      <p:sp>
        <p:nvSpPr>
          <p:cNvPr id="6" name="Cím 3">
            <a:extLst>
              <a:ext uri="{FF2B5EF4-FFF2-40B4-BE49-F238E27FC236}">
                <a16:creationId xmlns:a16="http://schemas.microsoft.com/office/drawing/2014/main" id="{9FA821EF-EC9C-4992-86EB-BF5713B74A68}"/>
              </a:ext>
            </a:extLst>
          </p:cNvPr>
          <p:cNvSpPr txBox="1">
            <a:spLocks/>
          </p:cNvSpPr>
          <p:nvPr/>
        </p:nvSpPr>
        <p:spPr>
          <a:xfrm>
            <a:off x="447989" y="44624"/>
            <a:ext cx="8444491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hu-HU" b="0" dirty="0"/>
              <a:t>Alapvető megfontolások:</a:t>
            </a:r>
            <a:br>
              <a:rPr lang="hu-HU" b="0" dirty="0"/>
            </a:br>
            <a:r>
              <a:rPr lang="hu-HU" dirty="0"/>
              <a:t>Célcsoportok és jelenségtér</a:t>
            </a:r>
          </a:p>
        </p:txBody>
      </p:sp>
    </p:spTree>
    <p:extLst>
      <p:ext uri="{BB962C8B-B14F-4D97-AF65-F5344CB8AC3E}">
        <p14:creationId xmlns:p14="http://schemas.microsoft.com/office/powerpoint/2010/main" val="4508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0"/>
            <a:ext cx="8444491" cy="1008112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Célcsoportokhoz kapcsolódó </a:t>
            </a:r>
            <a:r>
              <a:rPr lang="hu-HU" dirty="0" err="1"/>
              <a:t>FEJLESZTEtt</a:t>
            </a:r>
            <a:r>
              <a:rPr lang="hu-HU" dirty="0"/>
              <a:t> MÉRŐESZKÖZÖK</a:t>
            </a:r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A68CE6AE-635F-47FF-BB1A-9F9B6F094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211831"/>
              </p:ext>
            </p:extLst>
          </p:nvPr>
        </p:nvGraphicFramePr>
        <p:xfrm>
          <a:off x="0" y="1008112"/>
          <a:ext cx="9143999" cy="5729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3176947424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947452215"/>
                    </a:ext>
                  </a:extLst>
                </a:gridCol>
                <a:gridCol w="2123727">
                  <a:extLst>
                    <a:ext uri="{9D8B030D-6E8A-4147-A177-3AD203B41FA5}">
                      <a16:colId xmlns:a16="http://schemas.microsoft.com/office/drawing/2014/main" val="2426452"/>
                    </a:ext>
                  </a:extLst>
                </a:gridCol>
              </a:tblGrid>
              <a:tr h="528713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Célcsoport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Kutatási cél</a:t>
                      </a: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Tervezett elemszám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39"/>
                  </a:ext>
                </a:extLst>
              </a:tr>
              <a:tr h="755305">
                <a:tc>
                  <a:txBody>
                    <a:bodyPr/>
                    <a:lstStyle/>
                    <a:p>
                      <a:pPr marL="108000" lvl="0" indent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Lakossági reprezentatív kérdőív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lakosság korrupció percepciójának és az azt befolyásoló tényezők feltárása.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2500 fő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4000 fő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8909780"/>
                  </a:ext>
                </a:extLst>
              </a:tr>
              <a:tr h="671391">
                <a:tc>
                  <a:txBody>
                    <a:bodyPr/>
                    <a:lstStyle/>
                    <a:p>
                      <a:pPr marL="108000" lvl="0" indent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Lakossági fókuszcsoportos vizsgálat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korrupció fogalmi keretének, jelenségeinek és a korrupció érzékelés trendjeinek feltárásához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20 csoport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40 csoport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69529"/>
                  </a:ext>
                </a:extLst>
              </a:tr>
              <a:tr h="733325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Gazdálkodó szervezetek reprezentatív kérdőív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gazdálkodó szervezetek korrupció percepciójának és az azt befolyásoló tényezők feltárása.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2500 fő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4000 fő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74215"/>
                  </a:ext>
                </a:extLst>
              </a:tr>
              <a:tr h="756526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Kiemelt gazdálkodó szervezetek vezetőit célzó interjús vizsgálat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Gazdálkodó szervezetek korrupció megelőzési és kezelési gyakorlatának megismerése.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20 fő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40 fő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126078"/>
                  </a:ext>
                </a:extLst>
              </a:tr>
              <a:tr h="756526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Állami szféra alkalmazotti online kérdőív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Az állami szférában dolgozók korrupció percepciójának és az azt befolyásoló tényezők feltárása.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5000 fő</a:t>
                      </a:r>
                    </a:p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 err="1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Teljeskörű 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723958"/>
                  </a:ext>
                </a:extLst>
              </a:tr>
              <a:tr h="734657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Kiemelt állami szervezetek vezetőit célzó interjús vizsgálat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Állami szervezetek korrupció megelőzési és kezelési gyakorlatának megismerése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20 fő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40 fő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95685"/>
                  </a:ext>
                </a:extLst>
              </a:tr>
              <a:tr h="733325"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Keresőszavas sajtóelemzés a hazai médiában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A média által érzékelt korrupciós ügyek és ezek közvetítési gyakorlatának feltárása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Arial Unicode MS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Min: 4 sajtótermék</a:t>
                      </a:r>
                    </a:p>
                    <a:p>
                      <a:pPr marL="10800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600" kern="12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Opt</a:t>
                      </a: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Arial Unicode MS"/>
                          <a:cs typeface="Tahoma" panose="020B0604030504040204" pitchFamily="34" charset="0"/>
                        </a:rPr>
                        <a:t>: 8 sajtótermék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791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60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/>
          <a:lstStyle/>
          <a:p>
            <a:pPr algn="ctr"/>
            <a:r>
              <a:rPr lang="hu-HU" dirty="0"/>
              <a:t>Módszertan során kidolgozásra kerülő További dokumentumok</a:t>
            </a:r>
          </a:p>
        </p:txBody>
      </p:sp>
      <p:sp>
        <p:nvSpPr>
          <p:cNvPr id="6" name="Tartalom helye 7">
            <a:extLst>
              <a:ext uri="{FF2B5EF4-FFF2-40B4-BE49-F238E27FC236}">
                <a16:creationId xmlns:a16="http://schemas.microsoft.com/office/drawing/2014/main" id="{A80A85C6-793F-45EE-9567-B91862E12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174440"/>
            <a:ext cx="8640960" cy="563893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hu-HU" sz="2400" i="1" dirty="0"/>
              <a:t>Előkészítő anyagok: </a:t>
            </a:r>
          </a:p>
          <a:p>
            <a:pPr marL="0" lvl="1" indent="0">
              <a:buNone/>
            </a:pPr>
            <a:r>
              <a:rPr lang="hu-HU" sz="2400" i="1" dirty="0"/>
              <a:t>	</a:t>
            </a:r>
            <a:r>
              <a:rPr lang="hu-HU" sz="1800" dirty="0"/>
              <a:t>Szakirodalmi gyűjtésre alapuló háttértanulmányok</a:t>
            </a:r>
          </a:p>
          <a:p>
            <a:pPr marL="0" lvl="1" indent="0">
              <a:buNone/>
            </a:pPr>
            <a:r>
              <a:rPr lang="hu-HU" sz="1800" dirty="0"/>
              <a:t>	Mérők katasztere</a:t>
            </a:r>
          </a:p>
          <a:p>
            <a:pPr marL="0" lvl="1" indent="0">
              <a:buNone/>
            </a:pPr>
            <a:r>
              <a:rPr lang="hu-HU" sz="1800" dirty="0"/>
              <a:t>	Kérdésbank</a:t>
            </a:r>
          </a:p>
          <a:p>
            <a:pPr marL="0" lvl="1" indent="0">
              <a:buNone/>
            </a:pPr>
            <a:r>
              <a:rPr lang="hu-HU" sz="2400" i="1" dirty="0"/>
              <a:t>Kutatási anyagok: </a:t>
            </a:r>
          </a:p>
          <a:p>
            <a:pPr marL="0" lvl="1" indent="0">
              <a:buNone/>
            </a:pPr>
            <a:r>
              <a:rPr lang="hu-HU" sz="1800" dirty="0"/>
              <a:t>	Szakértői interjúvázlat és kivonatok </a:t>
            </a:r>
          </a:p>
          <a:p>
            <a:pPr marL="0" lvl="1" indent="0">
              <a:buNone/>
            </a:pPr>
            <a:r>
              <a:rPr lang="hu-HU" sz="1800" dirty="0"/>
              <a:t>	Fókuszcsoportok vezérfonal és kivonatok</a:t>
            </a:r>
          </a:p>
          <a:p>
            <a:pPr marL="0" lvl="1" indent="0">
              <a:buNone/>
            </a:pPr>
            <a:r>
              <a:rPr lang="hu-HU" sz="2400" i="1" dirty="0"/>
              <a:t>Tesztelési anyagok</a:t>
            </a:r>
            <a:r>
              <a:rPr lang="hu-HU" sz="2400" dirty="0"/>
              <a:t>: </a:t>
            </a:r>
          </a:p>
          <a:p>
            <a:pPr marL="0" lvl="1" indent="0">
              <a:buNone/>
            </a:pPr>
            <a:r>
              <a:rPr lang="hu-HU" sz="1800" dirty="0"/>
              <a:t>	Próbakérdezések dokumentációja</a:t>
            </a:r>
          </a:p>
          <a:p>
            <a:pPr marL="0" lvl="1" indent="0">
              <a:buNone/>
            </a:pPr>
            <a:r>
              <a:rPr lang="hu-HU" sz="2400" i="1" dirty="0"/>
              <a:t>Adatfelvételeket támogató anyagok: </a:t>
            </a:r>
          </a:p>
          <a:p>
            <a:pPr marL="0" lvl="1" indent="0">
              <a:buNone/>
            </a:pPr>
            <a:r>
              <a:rPr lang="hu-HU" sz="1800" dirty="0"/>
              <a:t>	Lekérdezést támogató kártyafüzetek </a:t>
            </a:r>
          </a:p>
          <a:p>
            <a:pPr marL="0" lvl="1" indent="0">
              <a:buNone/>
            </a:pPr>
            <a:r>
              <a:rPr lang="hu-HU" sz="1800" dirty="0"/>
              <a:t>	Mintavételi tervek</a:t>
            </a:r>
          </a:p>
          <a:p>
            <a:pPr marL="0" lvl="1" indent="0">
              <a:buNone/>
            </a:pPr>
            <a:r>
              <a:rPr lang="hu-HU" sz="1800" dirty="0"/>
              <a:t>	Adatfelvételi és mintakezelési útmutató</a:t>
            </a:r>
          </a:p>
          <a:p>
            <a:pPr marL="0" lvl="1" indent="0">
              <a:buNone/>
            </a:pPr>
            <a:r>
              <a:rPr lang="hu-HU" sz="1800" dirty="0"/>
              <a:t>	Adatellenőrzési terv</a:t>
            </a:r>
          </a:p>
        </p:txBody>
      </p:sp>
    </p:spTree>
    <p:extLst>
      <p:ext uri="{BB962C8B-B14F-4D97-AF65-F5344CB8AC3E}">
        <p14:creationId xmlns:p14="http://schemas.microsoft.com/office/powerpoint/2010/main" val="36848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21149</TotalTime>
  <Words>1492</Words>
  <Application>Microsoft Office PowerPoint</Application>
  <PresentationFormat>Diavetítés a képernyőre (4:3 oldalarány)</PresentationFormat>
  <Paragraphs>206</Paragraphs>
  <Slides>15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Tahoma</vt:lpstr>
      <vt:lpstr>Times New Roman</vt:lpstr>
      <vt:lpstr>Verdana</vt:lpstr>
      <vt:lpstr>Office-téma</vt:lpstr>
      <vt:lpstr>Módszertani koncepció bemutatása</vt:lpstr>
      <vt:lpstr>A módszertanfejlesztés Kerete</vt:lpstr>
      <vt:lpstr>A módszertanfejlesztés CÉLJAI</vt:lpstr>
      <vt:lpstr>A módszertanfejlesztés menete</vt:lpstr>
      <vt:lpstr>Alapvető megfontolások: valóság és percepció</vt:lpstr>
      <vt:lpstr>Alapvető megfontolások: NEMZETI SAJÁTOSSÁGOK</vt:lpstr>
      <vt:lpstr>PowerPoint-bemutató</vt:lpstr>
      <vt:lpstr>Célcsoportokhoz kapcsolódó FEJLESZTEtt MÉRŐESZKÖZÖK</vt:lpstr>
      <vt:lpstr>Módszertan során kidolgozásra kerülő További dokumentumok</vt:lpstr>
      <vt:lpstr>Kérdőívek tematikus felépítése</vt:lpstr>
      <vt:lpstr>Kérdőívek kidolgozottsági fázisa</vt:lpstr>
      <vt:lpstr>NÉHÁNY Kiemelt mutató a lakossági kérdőív alapján</vt:lpstr>
      <vt:lpstr>Transzparencia biztosítása és az adatok közreadás</vt:lpstr>
      <vt:lpstr>Az módszertan elkészítése utáni további lehetséges feladatok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Demeter Endre Barnabás</cp:lastModifiedBy>
  <cp:revision>124</cp:revision>
  <dcterms:created xsi:type="dcterms:W3CDTF">2014-03-03T11:13:53Z</dcterms:created>
  <dcterms:modified xsi:type="dcterms:W3CDTF">2022-03-08T07:45:26Z</dcterms:modified>
</cp:coreProperties>
</file>